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59" r:id="rId3"/>
    <p:sldMasterId id="2147483669" r:id="rId4"/>
    <p:sldMasterId id="2147483674" r:id="rId5"/>
    <p:sldMasterId id="2147483677" r:id="rId6"/>
    <p:sldMasterId id="2147483679" r:id="rId7"/>
  </p:sldMasterIdLst>
  <p:notesMasterIdLst>
    <p:notesMasterId r:id="rId45"/>
  </p:notesMasterIdLst>
  <p:handoutMasterIdLst>
    <p:handoutMasterId r:id="rId46"/>
  </p:handoutMasterIdLst>
  <p:sldIdLst>
    <p:sldId id="603" r:id="rId8"/>
    <p:sldId id="2380" r:id="rId9"/>
    <p:sldId id="2381" r:id="rId10"/>
    <p:sldId id="739" r:id="rId11"/>
    <p:sldId id="2346" r:id="rId12"/>
    <p:sldId id="2386" r:id="rId13"/>
    <p:sldId id="2713" r:id="rId14"/>
    <p:sldId id="2435" r:id="rId15"/>
    <p:sldId id="2436" r:id="rId16"/>
    <p:sldId id="2694" r:id="rId17"/>
    <p:sldId id="2692" r:id="rId18"/>
    <p:sldId id="2693" r:id="rId19"/>
    <p:sldId id="2438" r:id="rId20"/>
    <p:sldId id="2696" r:id="rId21"/>
    <p:sldId id="2697" r:id="rId22"/>
    <p:sldId id="2698" r:id="rId23"/>
    <p:sldId id="2699" r:id="rId24"/>
    <p:sldId id="2703" r:id="rId25"/>
    <p:sldId id="2700" r:id="rId26"/>
    <p:sldId id="2701" r:id="rId27"/>
    <p:sldId id="2702" r:id="rId28"/>
    <p:sldId id="2704" r:id="rId29"/>
    <p:sldId id="2714" r:id="rId30"/>
    <p:sldId id="2711" r:id="rId31"/>
    <p:sldId id="2712" r:id="rId32"/>
    <p:sldId id="2705" r:id="rId33"/>
    <p:sldId id="2707" r:id="rId34"/>
    <p:sldId id="2706" r:id="rId35"/>
    <p:sldId id="2708" r:id="rId36"/>
    <p:sldId id="2715" r:id="rId37"/>
    <p:sldId id="2709" r:id="rId38"/>
    <p:sldId id="2716" r:id="rId39"/>
    <p:sldId id="2710" r:id="rId40"/>
    <p:sldId id="2717" r:id="rId41"/>
    <p:sldId id="2695" r:id="rId42"/>
    <p:sldId id="2379" r:id="rId43"/>
    <p:sldId id="582" r:id="rId44"/>
  </p:sldIdLst>
  <p:sldSz cx="12196763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EBEA"/>
    <a:srgbClr val="FFFF00"/>
    <a:srgbClr val="0097FF"/>
    <a:srgbClr val="FF8200"/>
    <a:srgbClr val="FFFFFF"/>
    <a:srgbClr val="C00000"/>
    <a:srgbClr val="221815"/>
    <a:srgbClr val="1D1D1A"/>
    <a:srgbClr val="E9002F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4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68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239395" marR="0" indent="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250" marR="0" lvl="1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微软雅黑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>
            <a:fillRect/>
          </a:stretch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-1" y="1744716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/>
          <p:cNvSpPr/>
          <p:nvPr/>
        </p:nvSpPr>
        <p:spPr>
          <a:xfrm>
            <a:off x="877253" y="2653011"/>
            <a:ext cx="932659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PyTorch</a:t>
            </a:r>
            <a:r>
              <a:rPr lang="zh-CN" altLang="en-US" sz="80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8000" b="1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ctr"/>
            <a:r>
              <a:rPr lang="zh-CN" altLang="en-US" sz="80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集合通信</a:t>
            </a:r>
            <a:r>
              <a:rPr lang="en-US" altLang="zh-CN" sz="80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&amp;</a:t>
            </a:r>
            <a:r>
              <a:rPr lang="zh-CN" altLang="en-US" sz="8000" b="1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计算并行</a:t>
            </a:r>
            <a:endParaRPr lang="en-US" altLang="zh-CN" sz="8000" b="1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80CDCE-40FA-BE49-B0C8-A38ADFDE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并行在集群里面与模型的关系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058E79-BE41-6A4D-A0E5-9240C72C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8" y="1457884"/>
            <a:ext cx="8009425" cy="4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50CC8B6-DD36-8648-AC8B-430FD544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3" y="1525976"/>
            <a:ext cx="5331600" cy="4600752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BB969E5-C824-FC45-854C-8DE66C5A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7653" y="1033163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38E728-D469-1B4C-B4B8-339A0FA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01385"/>
            <a:ext cx="5331600" cy="4649934"/>
          </a:xfrm>
          <a:prstGeom prst="rect">
            <a:avLst/>
          </a:prstGeom>
        </p:spPr>
      </p:pic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AA064520-FF93-E643-9B20-F652C470E4F2}"/>
              </a:ext>
            </a:extLst>
          </p:cNvPr>
          <p:cNvSpPr txBox="1">
            <a:spLocks/>
          </p:cNvSpPr>
          <p:nvPr/>
        </p:nvSpPr>
        <p:spPr>
          <a:xfrm>
            <a:off x="537487" y="1010166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Tensor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B116A243-9530-9352-AC5F-4B60E612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6825"/>
            <a:ext cx="10963473" cy="589190"/>
          </a:xfrm>
        </p:spPr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通信域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1A549C-BF3A-071D-0D4B-FBBDD7867FCC}"/>
              </a:ext>
            </a:extLst>
          </p:cNvPr>
          <p:cNvSpPr/>
          <p:nvPr/>
        </p:nvSpPr>
        <p:spPr>
          <a:xfrm>
            <a:off x="893380" y="1881353"/>
            <a:ext cx="2427890" cy="95644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40B22A-9A15-5559-6B2E-C68B1AC40F57}"/>
              </a:ext>
            </a:extLst>
          </p:cNvPr>
          <p:cNvSpPr/>
          <p:nvPr/>
        </p:nvSpPr>
        <p:spPr>
          <a:xfrm>
            <a:off x="6565587" y="1740980"/>
            <a:ext cx="1275130" cy="44208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66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06E3A2-45F9-4E47-9ABC-38E8AED3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28" y="1678116"/>
            <a:ext cx="5777819" cy="46489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DE0D02-179B-6E4F-F725-9458DFA8FDE8}"/>
              </a:ext>
            </a:extLst>
          </p:cNvPr>
          <p:cNvSpPr/>
          <p:nvPr/>
        </p:nvSpPr>
        <p:spPr>
          <a:xfrm>
            <a:off x="6588678" y="2103588"/>
            <a:ext cx="2398481" cy="897116"/>
          </a:xfrm>
          <a:prstGeom prst="rect">
            <a:avLst/>
          </a:prstGeom>
          <a:solidFill>
            <a:srgbClr val="92D050">
              <a:alpha val="5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59598E-6557-C843-8667-78978E3F6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8" y="1726323"/>
            <a:ext cx="5331600" cy="4600752"/>
          </a:xfrm>
          <a:prstGeom prst="rect">
            <a:avLst/>
          </a:prstGeom>
        </p:spPr>
      </p:pic>
      <p:sp>
        <p:nvSpPr>
          <p:cNvPr id="8" name="内容占位符 12">
            <a:extLst>
              <a:ext uri="{FF2B5EF4-FFF2-40B4-BE49-F238E27FC236}">
                <a16:creationId xmlns:a16="http://schemas.microsoft.com/office/drawing/2014/main" id="{857D2240-DCE4-B44D-AE96-736D9174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335" y="1076864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Hybrid Parallel</a:t>
            </a:r>
          </a:p>
        </p:txBody>
      </p:sp>
      <p:sp>
        <p:nvSpPr>
          <p:cNvPr id="9" name="内容占位符 12">
            <a:extLst>
              <a:ext uri="{FF2B5EF4-FFF2-40B4-BE49-F238E27FC236}">
                <a16:creationId xmlns:a16="http://schemas.microsoft.com/office/drawing/2014/main" id="{D6F7B22C-A01F-9043-8256-82B82B242360}"/>
              </a:ext>
            </a:extLst>
          </p:cNvPr>
          <p:cNvSpPr txBox="1">
            <a:spLocks/>
          </p:cNvSpPr>
          <p:nvPr/>
        </p:nvSpPr>
        <p:spPr>
          <a:xfrm>
            <a:off x="583780" y="1076864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Data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B4D8F59C-5C9F-006E-81CD-286967BA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6825"/>
            <a:ext cx="10963473" cy="589190"/>
          </a:xfrm>
        </p:spPr>
        <p:txBody>
          <a:bodyPr/>
          <a:lstStyle/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MP</a:t>
            </a:r>
            <a:r>
              <a:rPr lang="zh-CN" altLang="en-US" dirty="0"/>
              <a:t> 通信域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11E6-3B65-D032-7120-B0193A148B17}"/>
              </a:ext>
            </a:extLst>
          </p:cNvPr>
          <p:cNvSpPr/>
          <p:nvPr/>
        </p:nvSpPr>
        <p:spPr>
          <a:xfrm>
            <a:off x="795408" y="2171906"/>
            <a:ext cx="1275130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E5537C-599C-D1F6-F044-44AA9F8C62A1}"/>
              </a:ext>
            </a:extLst>
          </p:cNvPr>
          <p:cNvSpPr/>
          <p:nvPr/>
        </p:nvSpPr>
        <p:spPr>
          <a:xfrm>
            <a:off x="3209604" y="2171906"/>
            <a:ext cx="1275130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BF713C-3FB9-0A53-C2BA-38CD473E7719}"/>
              </a:ext>
            </a:extLst>
          </p:cNvPr>
          <p:cNvSpPr/>
          <p:nvPr/>
        </p:nvSpPr>
        <p:spPr>
          <a:xfrm>
            <a:off x="6588678" y="2103588"/>
            <a:ext cx="1275130" cy="4211425"/>
          </a:xfrm>
          <a:prstGeom prst="rect">
            <a:avLst/>
          </a:prstGeom>
          <a:solidFill>
            <a:srgbClr val="C0000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1423E7-B01E-19AE-A7DC-6D723B8CD7B2}"/>
              </a:ext>
            </a:extLst>
          </p:cNvPr>
          <p:cNvSpPr/>
          <p:nvPr/>
        </p:nvSpPr>
        <p:spPr>
          <a:xfrm>
            <a:off x="9081752" y="2103588"/>
            <a:ext cx="1207876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498656-9051-5D9F-E9B3-8D9FFC1ECA03}"/>
              </a:ext>
            </a:extLst>
          </p:cNvPr>
          <p:cNvSpPr/>
          <p:nvPr/>
        </p:nvSpPr>
        <p:spPr>
          <a:xfrm>
            <a:off x="6684578" y="2182416"/>
            <a:ext cx="1084065" cy="739460"/>
          </a:xfrm>
          <a:prstGeom prst="rect">
            <a:avLst/>
          </a:prstGeom>
          <a:solidFill>
            <a:srgbClr val="FFFF00">
              <a:alpha val="80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0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17367-EBAE-6DCE-4CDD-78C2DF734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PyTorch</a:t>
            </a:r>
          </a:p>
          <a:p>
            <a:r>
              <a:rPr lang="zh-CN" altLang="en-US" dirty="0"/>
              <a:t>通信调用</a:t>
            </a:r>
          </a:p>
        </p:txBody>
      </p:sp>
    </p:spTree>
    <p:extLst>
      <p:ext uri="{BB962C8B-B14F-4D97-AF65-F5344CB8AC3E}">
        <p14:creationId xmlns:p14="http://schemas.microsoft.com/office/powerpoint/2010/main" val="355836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321BD6-EF0D-8A8A-8440-AC8A1E77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分布式训练依赖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5BBDD3-2BF8-F2BF-FBE5-F9FE584C16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dirty="0"/>
              <a:t>PyTorch</a:t>
            </a:r>
            <a:r>
              <a:rPr lang="zh-CN" altLang="en-US" dirty="0"/>
              <a:t> 分布式训练通信依赖 </a:t>
            </a:r>
            <a:r>
              <a:rPr lang="en" altLang="zh-CN" dirty="0">
                <a:highlight>
                  <a:srgbClr val="E4EBEA"/>
                </a:highlight>
              </a:rPr>
              <a:t>torch.distributed</a:t>
            </a:r>
            <a:r>
              <a:rPr lang="zh-CN" altLang="en-US" dirty="0"/>
              <a:t> 模块实现，其提供 </a:t>
            </a:r>
            <a:r>
              <a:rPr lang="en-US" altLang="zh-CN" dirty="0">
                <a:highlight>
                  <a:srgbClr val="E4EBEA"/>
                </a:highlight>
              </a:rPr>
              <a:t>P2P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>
                <a:highlight>
                  <a:srgbClr val="E4EBEA"/>
                </a:highlight>
              </a:rPr>
              <a:t>CC</a:t>
            </a:r>
            <a:r>
              <a:rPr lang="zh-CN" altLang="en-US" dirty="0"/>
              <a:t> 两种通信方式：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" altLang="zh-CN" dirty="0">
                <a:highlight>
                  <a:srgbClr val="E4EBEA"/>
                </a:highlight>
              </a:rPr>
              <a:t>Point-2-Point Communication</a:t>
            </a:r>
            <a:r>
              <a:rPr lang="zh-CN" altLang="en-US" dirty="0">
                <a:highlight>
                  <a:srgbClr val="E4EBEA"/>
                </a:highlight>
              </a:rPr>
              <a:t>：</a:t>
            </a:r>
            <a:r>
              <a:rPr lang="zh-CN" altLang="en-US" dirty="0"/>
              <a:t>提供 </a:t>
            </a:r>
            <a:r>
              <a:rPr lang="en" altLang="zh-CN" dirty="0"/>
              <a:t>send</a:t>
            </a:r>
            <a:r>
              <a:rPr lang="zh-CN" altLang="en-US" dirty="0"/>
              <a:t> 和 </a:t>
            </a:r>
            <a:r>
              <a:rPr lang="en" altLang="zh-CN" dirty="0"/>
              <a:t>recv</a:t>
            </a:r>
            <a:r>
              <a:rPr lang="zh-CN" altLang="en-US" dirty="0"/>
              <a:t> 语义，用于任务间通信；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" altLang="zh-CN" dirty="0">
                <a:highlight>
                  <a:srgbClr val="E4EBEA"/>
                </a:highlight>
              </a:rPr>
              <a:t>Collective Communication</a:t>
            </a:r>
            <a:r>
              <a:rPr lang="zh-CN" altLang="en-US" dirty="0">
                <a:highlight>
                  <a:srgbClr val="E4EBEA"/>
                </a:highlight>
              </a:rPr>
              <a:t>：</a:t>
            </a:r>
            <a:r>
              <a:rPr lang="zh-CN" altLang="en-US" dirty="0"/>
              <a:t>提供 </a:t>
            </a:r>
            <a:r>
              <a:rPr lang="en" altLang="zh-CN" dirty="0"/>
              <a:t>scatter/broadcast/gather/reduce/all</a:t>
            </a:r>
            <a:r>
              <a:rPr lang="zh-CN" altLang="en-US" dirty="0"/>
              <a:t> </a:t>
            </a:r>
            <a:r>
              <a:rPr lang="en" altLang="zh-CN" dirty="0"/>
              <a:t>reduce/all</a:t>
            </a:r>
            <a:r>
              <a:rPr lang="zh-CN" altLang="en-US" dirty="0"/>
              <a:t> </a:t>
            </a:r>
            <a:r>
              <a:rPr lang="en" altLang="zh-CN" dirty="0"/>
              <a:t>gather </a:t>
            </a:r>
            <a:r>
              <a:rPr lang="zh-CN" altLang="en" dirty="0"/>
              <a:t>通信</a:t>
            </a:r>
            <a:r>
              <a:rPr lang="zh-CN" altLang="en-US" dirty="0"/>
              <a:t>操作；</a:t>
            </a: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zh-CN" altLang="en-US" dirty="0"/>
              <a:t>不同 </a:t>
            </a:r>
            <a:r>
              <a:rPr lang="en" altLang="zh-CN" dirty="0"/>
              <a:t>backend</a:t>
            </a:r>
            <a:r>
              <a:rPr lang="zh-CN" altLang="en-US" dirty="0"/>
              <a:t> 在提供的通信语义上具有一定的差异性</a:t>
            </a:r>
          </a:p>
        </p:txBody>
      </p:sp>
    </p:spTree>
    <p:extLst>
      <p:ext uri="{BB962C8B-B14F-4D97-AF65-F5344CB8AC3E}">
        <p14:creationId xmlns:p14="http://schemas.microsoft.com/office/powerpoint/2010/main" val="330956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3C25D0-D7E3-98DE-2154-EB7267BE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分布式训练依赖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738D68-E911-A832-704B-A05FB8BA1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106811"/>
          </a:xfrm>
        </p:spPr>
        <p:txBody>
          <a:bodyPr/>
          <a:lstStyle/>
          <a:p>
            <a:pPr algn="l"/>
            <a:r>
              <a:rPr lang="en" altLang="zh-CN" dirty="0"/>
              <a:t>PyTorch </a:t>
            </a:r>
            <a:r>
              <a:rPr lang="zh-CN" altLang="en-US" dirty="0"/>
              <a:t>用户直接感知的是 </a:t>
            </a:r>
            <a:r>
              <a:rPr lang="en" altLang="zh-CN" dirty="0"/>
              <a:t>distributed.py </a:t>
            </a:r>
            <a:r>
              <a:rPr lang="zh-CN" altLang="en-US" dirty="0"/>
              <a:t>中定义的数据类型 </a:t>
            </a:r>
            <a:r>
              <a:rPr lang="en" altLang="zh-CN" dirty="0"/>
              <a:t>DDP </a:t>
            </a:r>
            <a:r>
              <a:rPr lang="zh-CN" altLang="en-US" dirty="0"/>
              <a:t> </a:t>
            </a:r>
            <a:r>
              <a:rPr lang="en-US" altLang="zh-CN" dirty="0">
                <a:highlight>
                  <a:srgbClr val="E4EBEA"/>
                </a:highlight>
              </a:rPr>
              <a:t>:</a:t>
            </a:r>
            <a:r>
              <a:rPr lang="en" altLang="zh-CN" dirty="0">
                <a:highlight>
                  <a:srgbClr val="E4EBEA"/>
                </a:highlight>
              </a:rPr>
              <a:t>class:torch.nn.parallel.DistributedDataParallel`</a:t>
            </a:r>
            <a:r>
              <a:rPr lang="zh-CN" altLang="en" dirty="0"/>
              <a:t>。</a:t>
            </a:r>
            <a:r>
              <a:rPr lang="en" altLang="zh-CN" dirty="0"/>
              <a:t> </a:t>
            </a:r>
            <a:r>
              <a:rPr lang="zh-CN" altLang="en-US" dirty="0"/>
              <a:t>而 </a:t>
            </a:r>
            <a:r>
              <a:rPr lang="en" altLang="zh-CN" dirty="0"/>
              <a:t>NCCL/MPI/Gloo </a:t>
            </a:r>
            <a:r>
              <a:rPr lang="zh-CN" altLang="en-US" dirty="0"/>
              <a:t>等分布式通信库直接对接的 </a:t>
            </a:r>
            <a:r>
              <a:rPr lang="en" altLang="zh-CN" dirty="0"/>
              <a:t>ProcessGroup </a:t>
            </a:r>
            <a:r>
              <a:rPr lang="zh-CN" altLang="en-US" dirty="0"/>
              <a:t>结构。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547817-121C-72FE-0EE9-62765661B6BA}"/>
              </a:ext>
            </a:extLst>
          </p:cNvPr>
          <p:cNvGrpSpPr/>
          <p:nvPr/>
        </p:nvGrpSpPr>
        <p:grpSpPr>
          <a:xfrm>
            <a:off x="2920736" y="2409518"/>
            <a:ext cx="6369270" cy="3942023"/>
            <a:chOff x="4892563" y="2758322"/>
            <a:chExt cx="5218390" cy="34854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32AA51-9467-E20A-8C69-7EC37A04AA47}"/>
                </a:ext>
              </a:extLst>
            </p:cNvPr>
            <p:cNvSpPr/>
            <p:nvPr/>
          </p:nvSpPr>
          <p:spPr>
            <a:xfrm>
              <a:off x="4892565" y="4698768"/>
              <a:ext cx="5218388" cy="15450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ProcessGroup.hpp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C6A0137-9E0C-CF7D-EADC-7E415A926DD4}"/>
                </a:ext>
              </a:extLst>
            </p:cNvPr>
            <p:cNvSpPr/>
            <p:nvPr/>
          </p:nvSpPr>
          <p:spPr>
            <a:xfrm>
              <a:off x="5034455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NCCL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0AC400-27FA-EFC8-96B7-58B0CCA26A67}"/>
                </a:ext>
              </a:extLst>
            </p:cNvPr>
            <p:cNvSpPr/>
            <p:nvPr/>
          </p:nvSpPr>
          <p:spPr>
            <a:xfrm>
              <a:off x="6284219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GLOO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8EDBA1-DA35-FDDA-A9F8-FA569C62C56C}"/>
                </a:ext>
              </a:extLst>
            </p:cNvPr>
            <p:cNvSpPr/>
            <p:nvPr/>
          </p:nvSpPr>
          <p:spPr>
            <a:xfrm>
              <a:off x="7533983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MPI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3C83BE-6AE5-DDC3-076D-19BECDC41E72}"/>
                </a:ext>
              </a:extLst>
            </p:cNvPr>
            <p:cNvSpPr/>
            <p:nvPr/>
          </p:nvSpPr>
          <p:spPr>
            <a:xfrm>
              <a:off x="8783748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HCCL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7836C0-0932-B0E9-280F-1006FA4BDB69}"/>
                </a:ext>
              </a:extLst>
            </p:cNvPr>
            <p:cNvSpPr/>
            <p:nvPr/>
          </p:nvSpPr>
          <p:spPr>
            <a:xfrm>
              <a:off x="4892564" y="3731172"/>
              <a:ext cx="2552461" cy="825063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reducer.h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9EFC011-5128-B51A-7006-08F541F4975B}"/>
                </a:ext>
              </a:extLst>
            </p:cNvPr>
            <p:cNvSpPr/>
            <p:nvPr/>
          </p:nvSpPr>
          <p:spPr>
            <a:xfrm>
              <a:off x="7558490" y="3731172"/>
              <a:ext cx="2552461" cy="825063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comm.h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22F13-32E4-1B71-C841-803AF7E972F8}"/>
                </a:ext>
              </a:extLst>
            </p:cNvPr>
            <p:cNvSpPr/>
            <p:nvPr/>
          </p:nvSpPr>
          <p:spPr>
            <a:xfrm>
              <a:off x="4892563" y="2758322"/>
              <a:ext cx="5218388" cy="825063"/>
            </a:xfrm>
            <a:prstGeom prst="rect">
              <a:avLst/>
            </a:prstGeom>
            <a:solidFill>
              <a:srgbClr val="00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distributed.py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87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1F7BB5-816E-3914-AA78-9642955D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后端通信库支持度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FC541E-380F-0161-EF40-E5847EE500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32180584"/>
              </p:ext>
            </p:extLst>
          </p:nvPr>
        </p:nvGraphicFramePr>
        <p:xfrm>
          <a:off x="724229" y="1313795"/>
          <a:ext cx="10748304" cy="5016726"/>
        </p:xfrm>
        <a:graphic>
          <a:graphicData uri="http://schemas.openxmlformats.org/drawingml/2006/table">
            <a:tbl>
              <a:tblPr/>
              <a:tblGrid>
                <a:gridCol w="1194256">
                  <a:extLst>
                    <a:ext uri="{9D8B030D-6E8A-4147-A177-3AD203B41FA5}">
                      <a16:colId xmlns:a16="http://schemas.microsoft.com/office/drawing/2014/main" val="1953415657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594764527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4075928174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3484274125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2629470916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691358456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3242257872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779943112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683270931"/>
                    </a:ext>
                  </a:extLst>
                </a:gridCol>
              </a:tblGrid>
              <a:tr h="385902">
                <a:tc>
                  <a:txBody>
                    <a:bodyPr/>
                    <a:lstStyle/>
                    <a:p>
                      <a:pPr algn="l"/>
                      <a:endParaRPr lang="en" sz="1600" b="1" dirty="0">
                        <a:solidFill>
                          <a:srgbClr val="262626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GLOO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MPI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NCCL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HCCL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sz="1600" b="1" dirty="0">
                        <a:solidFill>
                          <a:srgbClr val="221815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55609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pPr algn="l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Device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NPU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59567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send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6943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recv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37909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broadcast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27633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 dirty="0" err="1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all_reduce</a:t>
                      </a:r>
                      <a:endParaRPr lang="en" sz="1400" b="0" dirty="0">
                        <a:solidFill>
                          <a:srgbClr val="262626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59006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reduce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106598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all_gather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16301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gather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573051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scatter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764167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reduce_scatter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22746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all_to_all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130558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barrier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1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9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9D2C8B-135D-4F37-E884-AA5311ED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Step1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40D1D4-5915-259A-BBD9-9EA9734CD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Step1</a:t>
            </a:r>
            <a:r>
              <a:rPr lang="zh-CN" altLang="en-US" b="1" dirty="0"/>
              <a:t> 初始化：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分布式通信操作（原语）使用前，需要对分布式模块进行初始化</a:t>
            </a:r>
            <a:endParaRPr lang="en-US" altLang="zh-CN" dirty="0"/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分布式模块通过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torch.distributed.init_process_group</a:t>
            </a:r>
            <a:r>
              <a:rPr lang="zh-CN" altLang="en-US" dirty="0"/>
              <a:t> 来完成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C4EA14-0D28-CD6A-EACB-843E2520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6" y="3270764"/>
            <a:ext cx="10691709" cy="25309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19A40CB-79D2-F705-BF1F-6D3F9C10F9DC}"/>
              </a:ext>
            </a:extLst>
          </p:cNvPr>
          <p:cNvSpPr/>
          <p:nvPr/>
        </p:nvSpPr>
        <p:spPr>
          <a:xfrm>
            <a:off x="2049516" y="4799491"/>
            <a:ext cx="8460829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68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309E6-BCD8-1C16-229F-9451A6F2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A2D23F-5EED-6DDE-D791-3306820F3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1" dirty="0"/>
              <a:t>Step2</a:t>
            </a:r>
            <a:r>
              <a:rPr lang="zh-CN" altLang="en-US" b="1" dirty="0"/>
              <a:t> 通信逻辑：</a:t>
            </a:r>
          </a:p>
          <a:p>
            <a:pPr lvl="1"/>
            <a:r>
              <a:rPr lang="zh-CN" altLang="en-US" dirty="0"/>
              <a:t>通过 </a:t>
            </a:r>
            <a:r>
              <a:rPr lang="en" altLang="zh-CN" dirty="0" err="1">
                <a:highlight>
                  <a:srgbClr val="E4EBEA"/>
                </a:highlight>
              </a:rPr>
              <a:t>rank_id</a:t>
            </a:r>
            <a:r>
              <a:rPr lang="zh-CN" altLang="en-US" dirty="0"/>
              <a:t> 来区分当前应该执行哪一个 </a:t>
            </a:r>
            <a:r>
              <a:rPr lang="en" altLang="zh-CN" dirty="0"/>
              <a:t>rank</a:t>
            </a:r>
            <a:r>
              <a:rPr lang="zh-CN" altLang="en-US" dirty="0"/>
              <a:t> 业务逻辑；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torch.distributed.send</a:t>
            </a:r>
            <a:r>
              <a:rPr lang="en-US" altLang="zh-CN" dirty="0">
                <a:highlight>
                  <a:srgbClr val="E4EBEA"/>
                </a:highlight>
              </a:rPr>
              <a:t>()</a:t>
            </a:r>
            <a:r>
              <a:rPr lang="en" altLang="zh-CN" dirty="0"/>
              <a:t> </a:t>
            </a:r>
            <a:r>
              <a:rPr lang="zh-CN" altLang="en-US" dirty="0"/>
              <a:t>来实现 </a:t>
            </a:r>
            <a:r>
              <a:rPr lang="en" altLang="zh-CN" dirty="0"/>
              <a:t>tensor</a:t>
            </a:r>
            <a:r>
              <a:rPr lang="zh-CN" altLang="en-US" dirty="0"/>
              <a:t> 发送，其中 </a:t>
            </a:r>
            <a:r>
              <a:rPr lang="en" altLang="zh-CN" dirty="0"/>
              <a:t>send</a:t>
            </a:r>
            <a:r>
              <a:rPr lang="zh-CN" altLang="en-US" dirty="0"/>
              <a:t> 是同步函数 </a:t>
            </a:r>
            <a:r>
              <a:rPr lang="en" altLang="zh-CN" dirty="0" err="1"/>
              <a:t>isend</a:t>
            </a:r>
            <a:r>
              <a:rPr lang="zh-CN" altLang="en-US" dirty="0"/>
              <a:t> 是异步函数；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中通过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torch.distributed.recv</a:t>
            </a:r>
            <a:r>
              <a:rPr lang="en" altLang="zh-CN" dirty="0">
                <a:highlight>
                  <a:srgbClr val="E4EBEA"/>
                </a:highlight>
              </a:rPr>
              <a:t>()</a:t>
            </a:r>
            <a:r>
              <a:rPr lang="zh-CN" altLang="en-US" dirty="0"/>
              <a:t> 来实现 </a:t>
            </a:r>
            <a:r>
              <a:rPr lang="en" altLang="zh-CN" dirty="0"/>
              <a:t>tensor</a:t>
            </a:r>
            <a:r>
              <a:rPr lang="zh-CN" altLang="en-US" dirty="0"/>
              <a:t> 接收，其中 </a:t>
            </a:r>
            <a:r>
              <a:rPr lang="en" altLang="zh-CN" dirty="0"/>
              <a:t>recv</a:t>
            </a:r>
            <a:r>
              <a:rPr lang="zh-CN" altLang="en-US" dirty="0"/>
              <a:t> 是同步函数 </a:t>
            </a:r>
            <a:r>
              <a:rPr lang="en" altLang="zh-CN" dirty="0" err="1"/>
              <a:t>irecv</a:t>
            </a:r>
            <a:r>
              <a:rPr lang="zh-CN" altLang="en-US" dirty="0"/>
              <a:t> 是异步函数；</a:t>
            </a:r>
          </a:p>
        </p:txBody>
      </p:sp>
    </p:spTree>
    <p:extLst>
      <p:ext uri="{BB962C8B-B14F-4D97-AF65-F5344CB8AC3E}">
        <p14:creationId xmlns:p14="http://schemas.microsoft.com/office/powerpoint/2010/main" val="277628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309E6-BCD8-1C16-229F-9451A6F2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177FF-88AD-4721-1F5D-7F2CAF9A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9" y="1253099"/>
            <a:ext cx="10563023" cy="4972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D4CFC1-2F38-06D5-CD3A-53538F64E167}"/>
              </a:ext>
            </a:extLst>
          </p:cNvPr>
          <p:cNvSpPr/>
          <p:nvPr/>
        </p:nvSpPr>
        <p:spPr>
          <a:xfrm>
            <a:off x="2688021" y="2634361"/>
            <a:ext cx="4656083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8A42A8-520B-4BD2-CF0C-14FACBCDFC30}"/>
              </a:ext>
            </a:extLst>
          </p:cNvPr>
          <p:cNvSpPr/>
          <p:nvPr/>
        </p:nvSpPr>
        <p:spPr>
          <a:xfrm>
            <a:off x="2688021" y="3301764"/>
            <a:ext cx="4656083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86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492F0A-3A99-8C88-9BA5-A0B7193B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0F4B5B-F7AA-C679-C674-58B49E923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1" dirty="0"/>
              <a:t>Step3</a:t>
            </a:r>
            <a:r>
              <a:rPr lang="zh-CN" altLang="en-US" b="1" dirty="0"/>
              <a:t> 任务启动：</a:t>
            </a:r>
          </a:p>
          <a:p>
            <a:pPr lvl="1"/>
            <a:r>
              <a:rPr lang="zh-CN" altLang="en-US" dirty="0"/>
              <a:t>使用 </a:t>
            </a:r>
            <a:r>
              <a:rPr lang="en" altLang="zh-CN" dirty="0" err="1">
                <a:highlight>
                  <a:srgbClr val="E4EBEA"/>
                </a:highlight>
              </a:rPr>
              <a:t>torch.multiprocessing</a:t>
            </a:r>
            <a:r>
              <a:rPr lang="zh-CN" altLang="en-US" dirty="0"/>
              <a:t> 来启动多进程，其是对 </a:t>
            </a:r>
            <a:r>
              <a:rPr lang="en" altLang="zh-CN" dirty="0"/>
              <a:t>python</a:t>
            </a:r>
            <a:r>
              <a:rPr lang="zh-CN" altLang="en-US" dirty="0"/>
              <a:t> 库中 </a:t>
            </a:r>
            <a:r>
              <a:rPr lang="en" altLang="zh-CN" dirty="0"/>
              <a:t>multiprocessing</a:t>
            </a:r>
            <a:r>
              <a:rPr lang="zh-CN" altLang="en-US" dirty="0"/>
              <a:t> 封装；</a:t>
            </a:r>
          </a:p>
          <a:p>
            <a:pPr lvl="1"/>
            <a:r>
              <a:rPr lang="en" altLang="zh-CN" dirty="0" err="1">
                <a:highlight>
                  <a:srgbClr val="E4EBEA"/>
                </a:highlight>
              </a:rPr>
              <a:t>multiprocessing.set_start_method</a:t>
            </a:r>
            <a:r>
              <a:rPr lang="en" altLang="zh-CN" dirty="0"/>
              <a:t> </a:t>
            </a:r>
            <a:r>
              <a:rPr lang="zh-CN" altLang="en-US" dirty="0"/>
              <a:t>用于创建 </a:t>
            </a:r>
            <a:r>
              <a:rPr lang="en" altLang="zh-CN" dirty="0"/>
              <a:t>child process</a:t>
            </a:r>
            <a:r>
              <a:rPr lang="zh-CN" altLang="en-US" dirty="0"/>
              <a:t> 方式，可选值为 </a:t>
            </a:r>
            <a:r>
              <a:rPr lang="en" altLang="zh-CN" dirty="0"/>
              <a:t>fork</a:t>
            </a:r>
            <a:r>
              <a:rPr lang="zh-CN" altLang="en" dirty="0"/>
              <a:t>、</a:t>
            </a:r>
            <a:r>
              <a:rPr lang="en" altLang="zh-CN" dirty="0"/>
              <a:t>spawn</a:t>
            </a:r>
            <a:r>
              <a:rPr lang="zh-CN" altLang="en-US" dirty="0"/>
              <a:t> 和 </a:t>
            </a:r>
            <a:r>
              <a:rPr lang="en" altLang="zh-CN" dirty="0" err="1"/>
              <a:t>forkserver</a:t>
            </a:r>
            <a:r>
              <a:rPr lang="zh-CN" altLang="en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" altLang="zh-CN" dirty="0"/>
              <a:t>spawn</a:t>
            </a:r>
            <a:r>
              <a:rPr lang="zh-CN" altLang="en" dirty="0"/>
              <a:t>，</a:t>
            </a:r>
            <a:r>
              <a:rPr lang="en" altLang="zh-CN" dirty="0"/>
              <a:t>child process</a:t>
            </a:r>
            <a:r>
              <a:rPr lang="zh-CN" altLang="en-US" dirty="0"/>
              <a:t> 仅会继承 </a:t>
            </a:r>
            <a:r>
              <a:rPr lang="en" altLang="zh-CN" dirty="0"/>
              <a:t>parent process</a:t>
            </a:r>
            <a:r>
              <a:rPr lang="zh-CN" altLang="en-US" dirty="0"/>
              <a:t> 的必要 </a:t>
            </a:r>
            <a:r>
              <a:rPr lang="en" altLang="zh-CN" dirty="0"/>
              <a:t>resource</a:t>
            </a:r>
            <a:r>
              <a:rPr lang="zh-CN" altLang="en" dirty="0"/>
              <a:t>，</a:t>
            </a:r>
            <a:r>
              <a:rPr lang="en" altLang="zh-CN" dirty="0"/>
              <a:t>file descriptor</a:t>
            </a:r>
            <a:r>
              <a:rPr lang="zh-CN" altLang="en-US" dirty="0"/>
              <a:t> 和 </a:t>
            </a:r>
            <a:r>
              <a:rPr lang="en" altLang="zh-CN" dirty="0"/>
              <a:t>handle</a:t>
            </a:r>
            <a:r>
              <a:rPr lang="zh-CN" altLang="en-US" dirty="0"/>
              <a:t> 均不会继承。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89079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E5073-0E7D-6577-BA15-583BBB6E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53FFF7-9B1E-371A-06BE-E980779D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866674"/>
            <a:ext cx="10589419" cy="4142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2941C5-2F61-5FE8-2A83-5EBE89AC5585}"/>
              </a:ext>
            </a:extLst>
          </p:cNvPr>
          <p:cNvSpPr/>
          <p:nvPr/>
        </p:nvSpPr>
        <p:spPr>
          <a:xfrm>
            <a:off x="2278118" y="2902371"/>
            <a:ext cx="8247992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5C653C-09EA-7C87-B696-E17A75DA8C3C}"/>
              </a:ext>
            </a:extLst>
          </p:cNvPr>
          <p:cNvSpPr/>
          <p:nvPr/>
        </p:nvSpPr>
        <p:spPr>
          <a:xfrm>
            <a:off x="2735318" y="3531479"/>
            <a:ext cx="8247992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88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C70D3D-CC2A-6FF0-4CF3-5448C2855C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PyTorch</a:t>
            </a:r>
            <a:r>
              <a:rPr lang="zh-CN" altLang="en-US" dirty="0"/>
              <a:t> 计算与通信并行</a:t>
            </a:r>
          </a:p>
        </p:txBody>
      </p:sp>
    </p:spTree>
    <p:extLst>
      <p:ext uri="{BB962C8B-B14F-4D97-AF65-F5344CB8AC3E}">
        <p14:creationId xmlns:p14="http://schemas.microsoft.com/office/powerpoint/2010/main" val="323835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 性能分析">
            <a:extLst>
              <a:ext uri="{FF2B5EF4-FFF2-40B4-BE49-F238E27FC236}">
                <a16:creationId xmlns:a16="http://schemas.microsoft.com/office/drawing/2014/main" id="{43E8676E-151D-6540-955D-37F54F86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552575"/>
            <a:ext cx="10964841" cy="446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2827DA7-FC2A-A7B7-F954-7BB4FC61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基本概念</a:t>
            </a:r>
          </a:p>
        </p:txBody>
      </p:sp>
    </p:spTree>
    <p:extLst>
      <p:ext uri="{BB962C8B-B14F-4D97-AF65-F5344CB8AC3E}">
        <p14:creationId xmlns:p14="http://schemas.microsoft.com/office/powerpoint/2010/main" val="239820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F42F13-04F9-9F38-7381-D3D8D63C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基本概念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1EB818-90D0-2889-F71A-7D035F6175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使用 </a:t>
            </a:r>
            <a:r>
              <a:rPr lang="en-US" altLang="zh-CN" dirty="0"/>
              <a:t>CANN/</a:t>
            </a:r>
            <a:r>
              <a:rPr lang="en" altLang="zh-CN" dirty="0"/>
              <a:t>CUDA</a:t>
            </a:r>
            <a:r>
              <a:rPr lang="zh-CN" altLang="en-US" dirty="0"/>
              <a:t> 的程序一般需要处理海量数据，内存带宽经常会成为主要瓶颈。</a:t>
            </a:r>
            <a:endParaRPr lang="en-US" altLang="zh-CN" dirty="0"/>
          </a:p>
          <a:p>
            <a:pPr algn="l"/>
            <a:r>
              <a:rPr lang="zh-CN" altLang="en-US" dirty="0"/>
              <a:t>通过 </a:t>
            </a:r>
            <a:r>
              <a:rPr lang="en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CANN/</a:t>
            </a:r>
            <a:r>
              <a:rPr lang="en" altLang="zh-CN" dirty="0"/>
              <a:t>CUDA</a:t>
            </a:r>
            <a:r>
              <a:rPr lang="zh-CN" altLang="en-US" dirty="0"/>
              <a:t> 的程序可以有效地将内存读取和数值运算并行，提升数据吞吐量。</a:t>
            </a:r>
          </a:p>
          <a:p>
            <a:pPr algn="l"/>
            <a:r>
              <a:rPr lang="en" altLang="zh-CN" dirty="0"/>
              <a:t>CANN</a:t>
            </a:r>
            <a:r>
              <a:rPr lang="en-US" altLang="zh-CN" dirty="0"/>
              <a:t>/CUDA</a:t>
            </a:r>
            <a:r>
              <a:rPr lang="zh-CN" altLang="en-US" dirty="0"/>
              <a:t> </a:t>
            </a:r>
            <a:r>
              <a:rPr lang="en" altLang="zh-CN" dirty="0"/>
              <a:t>Stream</a:t>
            </a:r>
            <a:r>
              <a:rPr lang="zh-CN" altLang="en-US" dirty="0"/>
              <a:t> 是指一堆异步 </a:t>
            </a:r>
            <a:r>
              <a:rPr lang="en-US" altLang="zh-CN" dirty="0"/>
              <a:t>Kernel</a:t>
            </a:r>
            <a:r>
              <a:rPr lang="zh-CN" altLang="en-US" dirty="0"/>
              <a:t> 操作，其按照 </a:t>
            </a:r>
            <a:r>
              <a:rPr lang="en" altLang="zh-CN" dirty="0"/>
              <a:t>host</a:t>
            </a:r>
            <a:r>
              <a:rPr lang="zh-CN" altLang="en-US" dirty="0"/>
              <a:t> 代码调用顺序执行在 </a:t>
            </a:r>
            <a:r>
              <a:rPr lang="en" altLang="zh-CN" dirty="0"/>
              <a:t>device</a:t>
            </a:r>
            <a:r>
              <a:rPr lang="zh-CN" altLang="en-US" dirty="0"/>
              <a:t> 上。</a:t>
            </a:r>
          </a:p>
        </p:txBody>
      </p:sp>
    </p:spTree>
    <p:extLst>
      <p:ext uri="{BB962C8B-B14F-4D97-AF65-F5344CB8AC3E}">
        <p14:creationId xmlns:p14="http://schemas.microsoft.com/office/powerpoint/2010/main" val="205086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3126753-BDBD-DAC2-35C0-922759E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</a:t>
            </a:r>
            <a:r>
              <a:rPr lang="zh-CN" altLang="en-US" dirty="0"/>
              <a:t> 基本概念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7E87D28-E864-DC12-8767-73E49D1B48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Event</a:t>
            </a:r>
            <a:r>
              <a:rPr lang="zh-CN" altLang="en-US" dirty="0"/>
              <a:t> 是 </a:t>
            </a:r>
            <a:r>
              <a:rPr lang="en" altLang="zh-CN" dirty="0"/>
              <a:t>CUDA</a:t>
            </a:r>
            <a:r>
              <a:rPr lang="zh-CN" altLang="en-US" dirty="0"/>
              <a:t> 编程中用于时间测量和 </a:t>
            </a:r>
            <a:r>
              <a:rPr lang="en-US" altLang="zh-CN" dirty="0"/>
              <a:t>Stream</a:t>
            </a:r>
            <a:r>
              <a:rPr lang="zh-CN" altLang="en-US" dirty="0"/>
              <a:t> 同步一种机制。</a:t>
            </a:r>
            <a:endParaRPr lang="en-US" altLang="zh-CN" dirty="0"/>
          </a:p>
          <a:p>
            <a:pPr lvl="1"/>
            <a:r>
              <a:rPr lang="zh-CN" altLang="en-US" dirty="0"/>
              <a:t>允许 </a:t>
            </a:r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 中创建标记点，记录特定操作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，从而测量这些 </a:t>
            </a:r>
            <a:r>
              <a:rPr lang="en-US" altLang="zh-CN" dirty="0"/>
              <a:t>Kernel</a:t>
            </a:r>
            <a:r>
              <a:rPr lang="zh-CN" altLang="en-US" dirty="0"/>
              <a:t> 执行时间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Event</a:t>
            </a:r>
            <a:r>
              <a:rPr lang="zh-CN" altLang="en-US" dirty="0"/>
              <a:t> 可以被视为一种轻量级同步机制，不影响 </a:t>
            </a:r>
            <a:r>
              <a:rPr lang="en" altLang="zh-CN" dirty="0"/>
              <a:t>GPU</a:t>
            </a:r>
            <a:r>
              <a:rPr lang="zh-CN" altLang="en-US" dirty="0"/>
              <a:t> 执行速度，其本身不执行计算只是用来记录时间。</a:t>
            </a:r>
          </a:p>
        </p:txBody>
      </p:sp>
    </p:spTree>
    <p:extLst>
      <p:ext uri="{BB962C8B-B14F-4D97-AF65-F5344CB8AC3E}">
        <p14:creationId xmlns:p14="http://schemas.microsoft.com/office/powerpoint/2010/main" val="185896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9294E7-8C7E-37DC-84A4-7611F417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4BFB86-0FEB-C51A-6BFC-E5E5557B9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6"/>
            <a:ext cx="10963473" cy="1096300"/>
          </a:xfrm>
        </p:spPr>
        <p:txBody>
          <a:bodyPr/>
          <a:lstStyle/>
          <a:p>
            <a:pPr algn="l"/>
            <a:r>
              <a:rPr lang="en" altLang="zh-CN" dirty="0"/>
              <a:t>PyTorch</a:t>
            </a:r>
            <a:r>
              <a:rPr lang="zh-CN" altLang="en-US" dirty="0"/>
              <a:t> 通信与计算并行，主要通过 </a:t>
            </a:r>
            <a:r>
              <a:rPr lang="en" altLang="zh-CN" dirty="0"/>
              <a:t>Stream</a:t>
            </a:r>
            <a:r>
              <a:rPr lang="zh-CN" altLang="en" dirty="0"/>
              <a:t>（</a:t>
            </a:r>
            <a:r>
              <a:rPr lang="zh-CN" altLang="en-US" dirty="0"/>
              <a:t>并行能力）与</a:t>
            </a:r>
            <a:r>
              <a:rPr lang="en" altLang="zh-CN" dirty="0"/>
              <a:t>Event</a:t>
            </a:r>
            <a:r>
              <a:rPr lang="zh-CN" altLang="en" dirty="0"/>
              <a:t>（</a:t>
            </a:r>
            <a:r>
              <a:rPr lang="zh-CN" altLang="en-US" dirty="0"/>
              <a:t>时序控制）这两个提供的底层能力来实现：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D398BA-7C4A-A0B1-C474-41276515B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9" y="2874843"/>
            <a:ext cx="10744204" cy="29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9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AB6DAF0-5369-855E-F118-6498AD85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181AD-A996-41D2-22EC-7B31977260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分为 </a:t>
            </a:r>
            <a:r>
              <a:rPr lang="en" altLang="zh-CN" dirty="0"/>
              <a:t>host</a:t>
            </a:r>
            <a:r>
              <a:rPr lang="zh-CN" altLang="en-US" dirty="0"/>
              <a:t> 下发与 </a:t>
            </a:r>
            <a:r>
              <a:rPr lang="en" altLang="zh-CN" dirty="0"/>
              <a:t>device</a:t>
            </a:r>
            <a:r>
              <a:rPr lang="zh-CN" altLang="en-US" dirty="0"/>
              <a:t> 执行，二者间异步：</a:t>
            </a:r>
            <a:endParaRPr lang="en-US" altLang="zh-CN" dirty="0"/>
          </a:p>
          <a:p>
            <a:pPr lvl="1"/>
            <a:r>
              <a:rPr lang="zh-CN" altLang="en-US" dirty="0"/>
              <a:t>第一个 </a:t>
            </a:r>
            <a:r>
              <a:rPr lang="en" altLang="zh-CN" dirty="0"/>
              <a:t>query</a:t>
            </a:r>
            <a:r>
              <a:rPr lang="zh-CN" altLang="en-US" dirty="0"/>
              <a:t> 结果 </a:t>
            </a:r>
            <a:r>
              <a:rPr lang="en" altLang="zh-CN" dirty="0"/>
              <a:t>not ready</a:t>
            </a:r>
            <a:r>
              <a:rPr lang="zh-CN" altLang="en" dirty="0"/>
              <a:t>，</a:t>
            </a:r>
            <a:r>
              <a:rPr lang="zh-CN" altLang="en-US" dirty="0"/>
              <a:t>因为 </a:t>
            </a:r>
            <a:r>
              <a:rPr lang="en-US" altLang="zh-CN" dirty="0"/>
              <a:t>OP1</a:t>
            </a:r>
            <a:r>
              <a:rPr lang="zh-CN" altLang="en-US" dirty="0"/>
              <a:t> 还未执行完毕，</a:t>
            </a:r>
            <a:r>
              <a:rPr lang="en" altLang="zh-CN" dirty="0"/>
              <a:t>event</a:t>
            </a:r>
            <a:r>
              <a:rPr lang="zh-CN" altLang="en-US" dirty="0"/>
              <a:t> </a:t>
            </a:r>
            <a:r>
              <a:rPr lang="zh-CN" altLang="en" dirty="0"/>
              <a:t>在</a:t>
            </a:r>
            <a:r>
              <a:rPr lang="zh-CN" altLang="en-US" dirty="0"/>
              <a:t>等待</a:t>
            </a:r>
            <a:endParaRPr lang="en-US" altLang="zh-CN" dirty="0"/>
          </a:p>
          <a:p>
            <a:pPr lvl="1"/>
            <a:r>
              <a:rPr lang="en-US" altLang="zh-CN" dirty="0"/>
              <a:t>OP2</a:t>
            </a:r>
            <a:r>
              <a:rPr lang="zh-CN" altLang="en-US" dirty="0"/>
              <a:t> 下发 </a:t>
            </a:r>
            <a:r>
              <a:rPr lang="en" altLang="zh-CN" dirty="0"/>
              <a:t>Stream2</a:t>
            </a:r>
            <a:r>
              <a:rPr lang="zh-CN" altLang="en-US" dirty="0"/>
              <a:t>，由于 </a:t>
            </a:r>
            <a:r>
              <a:rPr lang="en-US" altLang="zh-CN" dirty="0"/>
              <a:t>OP2</a:t>
            </a:r>
            <a:r>
              <a:rPr lang="zh-CN" altLang="en-US" dirty="0"/>
              <a:t> 前下发了 </a:t>
            </a:r>
            <a:r>
              <a:rPr lang="en" altLang="zh-CN" dirty="0"/>
              <a:t>wait</a:t>
            </a:r>
            <a:r>
              <a:rPr lang="zh-CN" altLang="en-US" dirty="0"/>
              <a:t> </a:t>
            </a:r>
            <a:r>
              <a:rPr lang="en" altLang="zh-CN" dirty="0"/>
              <a:t>stream2</a:t>
            </a:r>
            <a:endParaRPr lang="en-US" altLang="zh-CN" dirty="0"/>
          </a:p>
          <a:p>
            <a:pPr lvl="1"/>
            <a:r>
              <a:rPr lang="zh-CN" altLang="en-US" dirty="0"/>
              <a:t>那么 </a:t>
            </a:r>
            <a:r>
              <a:rPr lang="en" altLang="zh-CN" dirty="0"/>
              <a:t>wait Stream2</a:t>
            </a:r>
            <a:r>
              <a:rPr lang="zh-CN" altLang="en-US" dirty="0"/>
              <a:t> 后下发任务都必须要等 </a:t>
            </a:r>
            <a:r>
              <a:rPr lang="en" altLang="zh-CN" dirty="0"/>
              <a:t>event</a:t>
            </a:r>
            <a:r>
              <a:rPr lang="zh-CN" altLang="en-US" dirty="0"/>
              <a:t> 完成后才执行</a:t>
            </a:r>
            <a:endParaRPr lang="en-US" altLang="zh-CN" dirty="0"/>
          </a:p>
          <a:p>
            <a:pPr lvl="1"/>
            <a:r>
              <a:rPr lang="en" altLang="zh-CN" dirty="0"/>
              <a:t>synchronize()</a:t>
            </a:r>
            <a:r>
              <a:rPr lang="zh-CN" altLang="en-US" dirty="0"/>
              <a:t> 是同步接口，所以 </a:t>
            </a:r>
            <a:r>
              <a:rPr lang="en" altLang="zh-CN" dirty="0"/>
              <a:t>host</a:t>
            </a:r>
            <a:r>
              <a:rPr lang="zh-CN" altLang="en-US" dirty="0"/>
              <a:t> 阻塞直到 </a:t>
            </a:r>
            <a:r>
              <a:rPr lang="en" altLang="zh-CN" dirty="0"/>
              <a:t>event</a:t>
            </a:r>
            <a:r>
              <a:rPr lang="zh-CN" altLang="en-US" dirty="0"/>
              <a:t> 完成后才返回</a:t>
            </a:r>
            <a:endParaRPr lang="en-US" altLang="zh-CN" dirty="0"/>
          </a:p>
          <a:p>
            <a:pPr lvl="1"/>
            <a:r>
              <a:rPr lang="zh-CN" altLang="en-US" dirty="0"/>
              <a:t>之后再调用 </a:t>
            </a:r>
            <a:r>
              <a:rPr lang="en" altLang="zh-CN" dirty="0"/>
              <a:t>query</a:t>
            </a:r>
            <a:r>
              <a:rPr lang="zh-CN" altLang="en" dirty="0"/>
              <a:t>，</a:t>
            </a:r>
            <a:r>
              <a:rPr lang="zh-CN" altLang="en-US" dirty="0"/>
              <a:t>返回的则是 </a:t>
            </a:r>
            <a:r>
              <a:rPr lang="en" altLang="zh-CN" dirty="0"/>
              <a:t>ready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4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69D033-8DC2-C377-FE96-B5153EE5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2FFA28-6F78-EB25-B84C-D837704B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2" y="1812510"/>
            <a:ext cx="10542577" cy="37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86BB0-3894-5DA9-67D9-9EB6F31D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2883D-7CCF-63F3-B3FB-EE9CD7B2E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/>
              <a:t>ProcessGroupXCCL</a:t>
            </a:r>
            <a:r>
              <a:rPr lang="zh-CN" altLang="en-US" dirty="0"/>
              <a:t> 中集合通信接口会调用 </a:t>
            </a:r>
            <a:r>
              <a:rPr lang="en" altLang="zh-CN" dirty="0" err="1"/>
              <a:t>ProcessGroupXCCL</a:t>
            </a:r>
            <a:r>
              <a:rPr lang="en" altLang="zh-CN" dirty="0"/>
              <a:t>::collective</a:t>
            </a:r>
            <a:r>
              <a:rPr lang="zh-CN" altLang="en-US" dirty="0"/>
              <a:t> 接口，该接口接收一个</a:t>
            </a:r>
            <a:r>
              <a:rPr lang="zh-CN" altLang="en" dirty="0"/>
              <a:t>函数</a:t>
            </a:r>
            <a:r>
              <a:rPr lang="zh-CN" altLang="en-US" dirty="0"/>
              <a:t> </a:t>
            </a:r>
            <a:r>
              <a:rPr lang="en-US" altLang="zh-CN" dirty="0"/>
              <a:t>FN</a:t>
            </a:r>
            <a:r>
              <a:rPr lang="zh-CN" altLang="en" dirty="0"/>
              <a:t>：</a:t>
            </a:r>
            <a:r>
              <a:rPr lang="en-US" altLang="zh-CN" dirty="0"/>
              <a:t>XCCL</a:t>
            </a:r>
            <a:r>
              <a:rPr lang="zh-CN" altLang="en-US" dirty="0"/>
              <a:t> 集合通信接口调用函数。</a:t>
            </a:r>
            <a:r>
              <a:rPr lang="en" altLang="zh-CN" dirty="0"/>
              <a:t>FN</a:t>
            </a:r>
            <a:r>
              <a:rPr lang="zh-CN" altLang="en-US" dirty="0"/>
              <a:t> 下发到集合通信流（</a:t>
            </a:r>
            <a:r>
              <a:rPr lang="en" altLang="zh-CN" dirty="0" err="1"/>
              <a:t>xcclStreams</a:t>
            </a:r>
            <a:r>
              <a:rPr lang="zh-CN" altLang="en" dirty="0"/>
              <a:t>） </a:t>
            </a:r>
            <a:r>
              <a:rPr lang="zh-CN" altLang="en-US" dirty="0"/>
              <a:t>上集合通信操作。</a:t>
            </a:r>
            <a:endParaRPr lang="en-US" altLang="zh-CN" dirty="0"/>
          </a:p>
          <a:p>
            <a:pPr algn="l"/>
            <a:r>
              <a:rPr lang="zh-CN" altLang="en-US" dirty="0"/>
              <a:t>设 </a:t>
            </a:r>
            <a:r>
              <a:rPr lang="en" altLang="zh-CN" dirty="0"/>
              <a:t>Inputs</a:t>
            </a:r>
            <a:r>
              <a:rPr lang="en-US" altLang="zh-CN" dirty="0"/>
              <a:t>/</a:t>
            </a:r>
            <a:r>
              <a:rPr lang="en" altLang="zh-CN" dirty="0"/>
              <a:t>outputs </a:t>
            </a:r>
            <a:r>
              <a:rPr lang="zh-CN" altLang="en-US" dirty="0"/>
              <a:t>都是默认计算流上 </a:t>
            </a:r>
            <a:r>
              <a:rPr lang="en-US" altLang="zh-CN" dirty="0"/>
              <a:t>T</a:t>
            </a:r>
            <a:r>
              <a:rPr lang="en" altLang="zh-CN" dirty="0"/>
              <a:t>ensor</a:t>
            </a:r>
            <a:r>
              <a:rPr lang="zh-CN" altLang="en" dirty="0"/>
              <a:t>，</a:t>
            </a:r>
            <a:r>
              <a:rPr lang="zh-CN" altLang="en-US" dirty="0"/>
              <a:t>那么：</a:t>
            </a:r>
            <a:r>
              <a:rPr lang="en" altLang="zh-CN" dirty="0"/>
              <a:t>OP1</a:t>
            </a:r>
            <a:r>
              <a:rPr lang="zh-CN" altLang="en-US" dirty="0"/>
              <a:t> 输出作为 </a:t>
            </a:r>
            <a:r>
              <a:rPr lang="en-US" altLang="zh-CN" dirty="0"/>
              <a:t>HCCL1</a:t>
            </a:r>
            <a:r>
              <a:rPr lang="zh-CN" altLang="en-US" dirty="0"/>
              <a:t> 输入 </a:t>
            </a:r>
            <a:r>
              <a:rPr lang="en-US" altLang="zh-CN" dirty="0"/>
              <a:t>Tensor</a:t>
            </a:r>
            <a:r>
              <a:rPr lang="zh-CN" altLang="en" dirty="0"/>
              <a:t>，</a:t>
            </a:r>
            <a:r>
              <a:rPr lang="zh-CN" altLang="en-US" dirty="0"/>
              <a:t>此时该 </a:t>
            </a:r>
            <a:r>
              <a:rPr lang="en-US" altLang="zh-CN" dirty="0"/>
              <a:t>Tensor</a:t>
            </a:r>
            <a:r>
              <a:rPr lang="zh-CN" altLang="en-US" dirty="0"/>
              <a:t> 内存归属与计算流上内存池，</a:t>
            </a:r>
            <a:r>
              <a:rPr lang="en" altLang="zh-CN" dirty="0"/>
              <a:t>PyTorch</a:t>
            </a:r>
            <a:r>
              <a:rPr lang="zh-CN" altLang="en-US" dirty="0"/>
              <a:t>下发是异步，会出现 </a:t>
            </a:r>
            <a:r>
              <a:rPr lang="en-US" altLang="zh-CN" dirty="0"/>
              <a:t>OP1</a:t>
            </a:r>
            <a:r>
              <a:rPr lang="zh-CN" altLang="en-US" dirty="0"/>
              <a:t> 写内存，而 </a:t>
            </a:r>
            <a:r>
              <a:rPr lang="en-US" altLang="zh-CN" dirty="0"/>
              <a:t>HCCL1</a:t>
            </a:r>
            <a:r>
              <a:rPr lang="zh-CN" altLang="en-US" dirty="0"/>
              <a:t>在读内存。</a:t>
            </a:r>
            <a:endParaRPr lang="en" altLang="zh-CN" dirty="0"/>
          </a:p>
          <a:p>
            <a:pPr algn="l"/>
            <a:endParaRPr lang="en" altLang="zh-CN" sz="1800" dirty="0"/>
          </a:p>
          <a:p>
            <a:pPr algn="l"/>
            <a:endParaRPr lang="en" altLang="zh-CN" sz="1800" dirty="0"/>
          </a:p>
          <a:p>
            <a:pPr algn="l"/>
            <a:endParaRPr lang="en" altLang="zh-CN" sz="1800" dirty="0"/>
          </a:p>
          <a:p>
            <a:r>
              <a:rPr lang="zh-CN" altLang="en-US" sz="1800" dirty="0"/>
              <a:t>需要进行集合通信的 </a:t>
            </a:r>
            <a:r>
              <a:rPr lang="en-US" altLang="zh-CN" sz="1800" dirty="0"/>
              <a:t>Tensor</a:t>
            </a:r>
            <a:r>
              <a:rPr lang="zh-CN" altLang="en-US" sz="1800" dirty="0"/>
              <a:t> 其内存，是在 </a:t>
            </a:r>
            <a:r>
              <a:rPr lang="en-US" altLang="zh-CN" sz="1800" dirty="0"/>
              <a:t>Stream</a:t>
            </a:r>
            <a:r>
              <a:rPr lang="zh-CN" altLang="en-US" sz="1800" dirty="0"/>
              <a:t> 上内存池上管理（</a:t>
            </a:r>
            <a:r>
              <a:rPr lang="en" altLang="zh-CN" sz="1800" dirty="0"/>
              <a:t>PyTorch</a:t>
            </a:r>
            <a:r>
              <a:rPr lang="zh-CN" altLang="en-US" sz="1800" dirty="0"/>
              <a:t> 内存池与 </a:t>
            </a:r>
            <a:r>
              <a:rPr lang="en" altLang="zh-CN" sz="1800" dirty="0"/>
              <a:t>Stream</a:t>
            </a:r>
            <a:r>
              <a:rPr lang="zh-CN" altLang="en-US" sz="1800" dirty="0"/>
              <a:t> 绑定）。</a:t>
            </a:r>
          </a:p>
          <a:p>
            <a:pPr algn="l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6539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86BB0-3894-5DA9-67D9-9EB6F31D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79A7E-34E6-591E-B3ED-E76C226A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894647"/>
            <a:ext cx="10712186" cy="34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B74DDE-DC6E-CAF1-D13A-48A7100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A80C4-C171-DC22-5B3F-AFBB73C52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117321"/>
          </a:xfrm>
        </p:spPr>
        <p:txBody>
          <a:bodyPr/>
          <a:lstStyle/>
          <a:p>
            <a:pPr algn="l"/>
            <a:r>
              <a:rPr lang="en" altLang="zh-CN" dirty="0"/>
              <a:t>collective</a:t>
            </a:r>
            <a:r>
              <a:rPr lang="en-US" altLang="zh-CN" dirty="0"/>
              <a:t>()</a:t>
            </a:r>
            <a:r>
              <a:rPr lang="zh-CN" altLang="en-US" dirty="0"/>
              <a:t> 通过 </a:t>
            </a:r>
            <a:r>
              <a:rPr lang="en" altLang="zh-CN" dirty="0" err="1"/>
              <a:t>syncStream</a:t>
            </a:r>
            <a:r>
              <a:rPr lang="en-US" altLang="zh-CN" dirty="0"/>
              <a:t>()</a:t>
            </a:r>
            <a:r>
              <a:rPr lang="zh-CN" altLang="en-US" dirty="0"/>
              <a:t> 函数解决异步问题：计算流下发 </a:t>
            </a:r>
            <a:r>
              <a:rPr lang="en" altLang="zh-CN" dirty="0"/>
              <a:t>event</a:t>
            </a:r>
            <a:r>
              <a:rPr lang="zh-CN" altLang="en" dirty="0"/>
              <a:t>，</a:t>
            </a:r>
            <a:r>
              <a:rPr lang="zh-CN" altLang="en-US" dirty="0"/>
              <a:t>在通信流下发一个 </a:t>
            </a:r>
            <a:r>
              <a:rPr lang="en-US" altLang="zh-CN" dirty="0"/>
              <a:t>notify</a:t>
            </a:r>
            <a:r>
              <a:rPr lang="zh-CN" altLang="en-US" dirty="0"/>
              <a:t> </a:t>
            </a:r>
            <a:r>
              <a:rPr lang="en" altLang="zh-CN" dirty="0"/>
              <a:t>wait</a:t>
            </a:r>
            <a:r>
              <a:rPr lang="zh-CN" altLang="en-US" dirty="0"/>
              <a:t> 等待 </a:t>
            </a:r>
            <a:r>
              <a:rPr lang="en-US" altLang="zh-CN" dirty="0"/>
              <a:t>OP1</a:t>
            </a:r>
            <a:r>
              <a:rPr lang="zh-CN" altLang="en-US" dirty="0"/>
              <a:t> 完成。</a:t>
            </a:r>
            <a:r>
              <a:rPr lang="en-US" altLang="zh-CN" dirty="0"/>
              <a:t>T</a:t>
            </a:r>
            <a:r>
              <a:rPr lang="en" altLang="zh-CN" dirty="0"/>
              <a:t>ensor</a:t>
            </a:r>
            <a:r>
              <a:rPr lang="zh-CN" altLang="en-US" dirty="0"/>
              <a:t> 先写后读，消除并发读写问题。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92D58-4D71-6855-DB4B-1F83B5B4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1" y="2411582"/>
            <a:ext cx="10582634" cy="34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185E71-74CE-DC0A-D1C7-386EFBE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反过来思考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5055A5-BEA3-731E-52E4-61613029C3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需要集合通信的输出作为计算流上算子的输入，怎么办？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282974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4CC846-5250-7E34-1718-CD96CED3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A7FF1-E496-5705-1017-1F342DE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/>
              <a:t>work.wait</a:t>
            </a:r>
            <a:r>
              <a:rPr lang="en" altLang="zh-CN" dirty="0"/>
              <a:t>()</a:t>
            </a:r>
            <a:r>
              <a:rPr lang="zh-CN" altLang="en-US" dirty="0"/>
              <a:t> 则做好时序控制，</a:t>
            </a:r>
            <a:r>
              <a:rPr lang="en" altLang="zh-CN" dirty="0"/>
              <a:t>wait</a:t>
            </a:r>
            <a:r>
              <a:rPr lang="en-US" altLang="zh-CN" dirty="0"/>
              <a:t>()</a:t>
            </a:r>
            <a:r>
              <a:rPr lang="zh-CN" altLang="en-US" dirty="0"/>
              <a:t> 函数调用到 </a:t>
            </a:r>
            <a:r>
              <a:rPr lang="en" altLang="zh-CN" dirty="0"/>
              <a:t>ProcessGroup</a:t>
            </a:r>
            <a:r>
              <a:rPr lang="en-US" altLang="zh-CN" dirty="0"/>
              <a:t>X</a:t>
            </a:r>
            <a:r>
              <a:rPr lang="en" altLang="zh-CN" dirty="0"/>
              <a:t>CCL::Work</a:t>
            </a:r>
            <a:r>
              <a:rPr lang="en-US" altLang="zh-CN" dirty="0"/>
              <a:t>X</a:t>
            </a:r>
            <a:r>
              <a:rPr lang="en" altLang="zh-CN" dirty="0"/>
              <a:t>CCL::</a:t>
            </a:r>
            <a:r>
              <a:rPr lang="en" altLang="zh-CN" dirty="0" err="1"/>
              <a:t>synchronizeStreams</a:t>
            </a:r>
            <a:r>
              <a:rPr lang="en" altLang="zh-CN" dirty="0"/>
              <a:t>()</a:t>
            </a:r>
            <a:r>
              <a:rPr lang="zh-CN" altLang="en-US" dirty="0"/>
              <a:t>，通过 </a:t>
            </a:r>
            <a:r>
              <a:rPr lang="en-US" altLang="zh-CN" dirty="0"/>
              <a:t>block</a:t>
            </a:r>
            <a:r>
              <a:rPr lang="zh-CN" altLang="en-US" dirty="0"/>
              <a:t> 使得 </a:t>
            </a:r>
            <a:r>
              <a:rPr lang="en" altLang="zh-CN" dirty="0" err="1"/>
              <a:t>currentStream</a:t>
            </a:r>
            <a:r>
              <a:rPr lang="zh-CN" altLang="en-US" dirty="0"/>
              <a:t> 转成计算流而非通信流。</a:t>
            </a:r>
            <a:endParaRPr lang="en-US" altLang="zh-CN" dirty="0"/>
          </a:p>
          <a:p>
            <a:pPr algn="l"/>
            <a:r>
              <a:rPr lang="zh-CN" altLang="en-US" dirty="0"/>
              <a:t>那么 </a:t>
            </a:r>
            <a:r>
              <a:rPr lang="en" altLang="zh-CN" dirty="0"/>
              <a:t>record</a:t>
            </a:r>
            <a:r>
              <a:rPr lang="zh-CN" altLang="en-US" dirty="0"/>
              <a:t> 是在哪里被调用的？</a:t>
            </a:r>
            <a:r>
              <a:rPr lang="en" altLang="zh-CN" dirty="0"/>
              <a:t>collective</a:t>
            </a:r>
            <a:r>
              <a:rPr lang="en-US" altLang="zh-CN" dirty="0"/>
              <a:t>()</a:t>
            </a:r>
            <a:r>
              <a:rPr lang="zh-CN" altLang="en-US" dirty="0"/>
              <a:t> 中通过 </a:t>
            </a:r>
            <a:r>
              <a:rPr lang="en" altLang="zh-CN" dirty="0" err="1"/>
              <a:t>xcclEndEvents</a:t>
            </a:r>
            <a:r>
              <a:rPr lang="en" altLang="zh-CN" dirty="0"/>
              <a:t>_</a:t>
            </a:r>
            <a:r>
              <a:rPr lang="zh-CN" altLang="en-US" dirty="0"/>
              <a:t> 在 </a:t>
            </a:r>
            <a:r>
              <a:rPr lang="en" altLang="zh-CN" dirty="0" err="1"/>
              <a:t>xcclStream</a:t>
            </a:r>
            <a:r>
              <a:rPr lang="zh-CN" altLang="en-US" dirty="0"/>
              <a:t> 上调用 </a:t>
            </a:r>
            <a:r>
              <a:rPr lang="en" altLang="zh-CN" dirty="0"/>
              <a:t>record</a:t>
            </a:r>
            <a:r>
              <a:rPr lang="zh-CN" altLang="en" dirty="0"/>
              <a:t>，</a:t>
            </a:r>
            <a:r>
              <a:rPr lang="zh-CN" altLang="en-US" dirty="0"/>
              <a:t>用于 </a:t>
            </a:r>
            <a:r>
              <a:rPr lang="en" altLang="zh-CN" dirty="0" err="1"/>
              <a:t>work.wait</a:t>
            </a:r>
            <a:r>
              <a:rPr lang="en" altLang="zh-CN" dirty="0"/>
              <a:t>()</a:t>
            </a:r>
            <a:r>
              <a:rPr lang="zh-CN" altLang="en-US" dirty="0"/>
              <a:t> 函数执行 </a:t>
            </a:r>
            <a:r>
              <a:rPr lang="en" altLang="zh-CN" dirty="0"/>
              <a:t>block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95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4CC846-5250-7E34-1718-CD96CED3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9B29AC-3209-EC63-2094-A71D23E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39877"/>
            <a:ext cx="10723040" cy="39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9AA3F-89E0-6C19-F33A-F68D41A36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28996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rgbClr val="221815"/>
                </a:solidFill>
              </a:rPr>
              <a:t>PyTorch</a:t>
            </a:r>
            <a:r>
              <a:rPr lang="zh-CN" altLang="en-US" sz="1800" dirty="0">
                <a:solidFill>
                  <a:srgbClr val="221815"/>
                </a:solidFill>
              </a:rPr>
              <a:t> 集合通信与计算并行</a:t>
            </a:r>
            <a:endParaRPr lang="en-US" altLang="zh-CN" sz="18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zh-CN" altLang="en-US" sz="1600" dirty="0">
                <a:solidFill>
                  <a:srgbClr val="221815"/>
                </a:solidFill>
              </a:rPr>
              <a:t>通信域、进程、进程组与</a:t>
            </a:r>
            <a:r>
              <a:rPr lang="en-US" altLang="zh-CN" sz="1600" dirty="0">
                <a:solidFill>
                  <a:srgbClr val="221815"/>
                </a:solidFill>
              </a:rPr>
              <a:t> Rank </a:t>
            </a:r>
            <a:r>
              <a:rPr lang="zh-CN" altLang="en-US" sz="1600" dirty="0">
                <a:solidFill>
                  <a:srgbClr val="221815"/>
                </a:solidFill>
              </a:rPr>
              <a:t>间关系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en-US" altLang="zh-CN" sz="1600" dirty="0">
                <a:solidFill>
                  <a:srgbClr val="221815"/>
                </a:solidFill>
              </a:rPr>
              <a:t>PyTorch </a:t>
            </a:r>
            <a:r>
              <a:rPr lang="zh-CN" altLang="en-US" sz="1600" dirty="0">
                <a:solidFill>
                  <a:srgbClr val="221815"/>
                </a:solidFill>
              </a:rPr>
              <a:t>使用分布式功能调用集合通信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en-US" altLang="zh-CN" sz="1600" dirty="0">
                <a:solidFill>
                  <a:srgbClr val="221815"/>
                </a:solidFill>
              </a:rPr>
              <a:t> PyTorch</a:t>
            </a:r>
            <a:r>
              <a:rPr lang="zh-CN" altLang="en-US" sz="1600" dirty="0">
                <a:solidFill>
                  <a:srgbClr val="221815"/>
                </a:solidFill>
              </a:rPr>
              <a:t> 执行时计算与通信并行底层原理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endParaRPr lang="zh-CN" altLang="en-US" sz="1600" dirty="0">
              <a:solidFill>
                <a:srgbClr val="221815"/>
              </a:solidFill>
            </a:endParaRPr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1051560" lvl="2" indent="-457200"/>
            <a:r>
              <a:rPr lang="zh-CN" altLang="en-US" sz="1400" dirty="0">
                <a:solidFill>
                  <a:srgbClr val="221815"/>
                </a:solidFill>
              </a:rPr>
              <a:t>通信域、进程、进程组与</a:t>
            </a:r>
            <a:r>
              <a:rPr lang="en-US" altLang="zh-CN" sz="1400" dirty="0">
                <a:solidFill>
                  <a:srgbClr val="221815"/>
                </a:solidFill>
              </a:rPr>
              <a:t> Rank </a:t>
            </a:r>
            <a:r>
              <a:rPr lang="zh-CN" altLang="en-US" sz="1400" dirty="0">
                <a:solidFill>
                  <a:srgbClr val="221815"/>
                </a:solidFill>
              </a:rPr>
              <a:t>间关系</a:t>
            </a:r>
            <a:endParaRPr lang="en-US" altLang="zh-CN" sz="1400" dirty="0">
              <a:solidFill>
                <a:srgbClr val="221815"/>
              </a:solidFill>
            </a:endParaRPr>
          </a:p>
          <a:p>
            <a:pPr marL="1051560" lvl="2" indent="-457200"/>
            <a:r>
              <a:rPr lang="en-US" altLang="zh-CN" sz="1400" dirty="0">
                <a:solidFill>
                  <a:srgbClr val="221815"/>
                </a:solidFill>
              </a:rPr>
              <a:t>PyTorch </a:t>
            </a:r>
            <a:r>
              <a:rPr lang="zh-CN" altLang="en-US" sz="1400" dirty="0">
                <a:solidFill>
                  <a:srgbClr val="221815"/>
                </a:solidFill>
              </a:rPr>
              <a:t>使用分布式功能调用集合通信</a:t>
            </a:r>
            <a:endParaRPr lang="en-US" altLang="zh-CN" sz="1400" dirty="0">
              <a:solidFill>
                <a:srgbClr val="221815"/>
              </a:solidFill>
            </a:endParaRPr>
          </a:p>
          <a:p>
            <a:pPr marL="1051560" lvl="2" indent="-457200"/>
            <a:r>
              <a:rPr lang="en-US" altLang="zh-CN" sz="1400" dirty="0">
                <a:solidFill>
                  <a:srgbClr val="221815"/>
                </a:solidFill>
              </a:rPr>
              <a:t> PyTorch</a:t>
            </a:r>
            <a:r>
              <a:rPr lang="zh-CN" altLang="en-US" sz="1400" dirty="0">
                <a:solidFill>
                  <a:srgbClr val="221815"/>
                </a:solidFill>
              </a:rPr>
              <a:t> 执行时计算与通信并行底层原理</a:t>
            </a:r>
            <a:endParaRPr lang="en-US" altLang="zh-CN" sz="1400" dirty="0">
              <a:solidFill>
                <a:srgbClr val="22181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通信域与</a:t>
            </a:r>
            <a:r>
              <a:rPr lang="en-US" altLang="zh-CN" dirty="0"/>
              <a:t> Rank</a:t>
            </a:r>
            <a:endParaRPr lang="zh-CN" altLang="en-US"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什么是通信域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通信域是 </a:t>
            </a:r>
            <a:r>
              <a:rPr lang="en" altLang="zh-CN" dirty="0"/>
              <a:t>MPI</a:t>
            </a:r>
            <a:r>
              <a:rPr lang="zh-CN" altLang="en-US" dirty="0"/>
              <a:t> 重要概念：</a:t>
            </a:r>
            <a:endParaRPr lang="en-US" altLang="zh-CN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D2F38BC-FCE4-E0BB-0C0D-259AD5AB5B6E}"/>
              </a:ext>
            </a:extLst>
          </p:cNvPr>
          <p:cNvSpPr/>
          <p:nvPr/>
        </p:nvSpPr>
        <p:spPr>
          <a:xfrm>
            <a:off x="2490952" y="2272862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dirty="0">
                <a:latin typeface="Gill Sans MT" panose="020B0502020104020203" pitchFamily="34" charset="0"/>
                <a:ea typeface="+mj-ea"/>
              </a:rPr>
              <a:t>MPI</a:t>
            </a:r>
            <a:r>
              <a:rPr lang="zh-CN" altLang="en-US" sz="2000" dirty="0">
                <a:latin typeface="Gill Sans MT" panose="020B0502020104020203" pitchFamily="34" charset="0"/>
                <a:ea typeface="+mj-ea"/>
              </a:rPr>
              <a:t> 通信在通信域的控制和维护下进行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9B0DFCF-AE85-4771-D363-055963E0E186}"/>
              </a:ext>
            </a:extLst>
          </p:cNvPr>
          <p:cNvSpPr/>
          <p:nvPr/>
        </p:nvSpPr>
        <p:spPr>
          <a:xfrm>
            <a:off x="2490952" y="3652644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所有</a:t>
            </a:r>
            <a:r>
              <a:rPr lang="en" altLang="zh-CN" sz="2000" dirty="0"/>
              <a:t>MPI</a:t>
            </a:r>
            <a:r>
              <a:rPr lang="zh-CN" altLang="en-US" sz="2000" dirty="0"/>
              <a:t>通信任务都直接或间接用到通信域这一参数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91FF922-0E65-0F2B-7A0D-B0F1FC5AE7BE}"/>
              </a:ext>
            </a:extLst>
          </p:cNvPr>
          <p:cNvSpPr/>
          <p:nvPr/>
        </p:nvSpPr>
        <p:spPr>
          <a:xfrm>
            <a:off x="2490952" y="5032424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对通信域的重组和划分可以方便实现任务的划分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70181BB8-2677-C972-3CC9-A1AA4592D20C}"/>
              </a:ext>
            </a:extLst>
          </p:cNvPr>
          <p:cNvSpPr/>
          <p:nvPr/>
        </p:nvSpPr>
        <p:spPr>
          <a:xfrm>
            <a:off x="5425967" y="3138530"/>
            <a:ext cx="740979" cy="426211"/>
          </a:xfrm>
          <a:prstGeom prst="downArrow">
            <a:avLst>
              <a:gd name="adj1" fmla="val 50000"/>
              <a:gd name="adj2" fmla="val 7693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83441087-2D45-AA46-1A07-FEB2B4E68FB8}"/>
              </a:ext>
            </a:extLst>
          </p:cNvPr>
          <p:cNvSpPr/>
          <p:nvPr/>
        </p:nvSpPr>
        <p:spPr>
          <a:xfrm>
            <a:off x="5425967" y="4518312"/>
            <a:ext cx="740979" cy="426211"/>
          </a:xfrm>
          <a:prstGeom prst="downArrow">
            <a:avLst>
              <a:gd name="adj1" fmla="val 50000"/>
              <a:gd name="adj2" fmla="val 7693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什么是通信域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通信域是 </a:t>
            </a:r>
            <a:r>
              <a:rPr lang="en" altLang="zh-CN" dirty="0"/>
              <a:t>MPI</a:t>
            </a:r>
            <a:r>
              <a:rPr lang="zh-CN" altLang="en-US" dirty="0"/>
              <a:t> 重要概念：</a:t>
            </a:r>
            <a:endParaRPr lang="en-US" altLang="zh-CN" dirty="0"/>
          </a:p>
          <a:p>
            <a:pPr lvl="1"/>
            <a:r>
              <a:rPr lang="zh-CN" altLang="en-US" dirty="0"/>
              <a:t>通信域（</a:t>
            </a:r>
            <a:r>
              <a:rPr lang="en" altLang="zh-CN" dirty="0"/>
              <a:t>communicator</a:t>
            </a:r>
            <a:r>
              <a:rPr lang="zh-CN" altLang="en" dirty="0"/>
              <a:t>）</a:t>
            </a:r>
            <a:r>
              <a:rPr lang="zh-CN" altLang="en-US" dirty="0"/>
              <a:t>是一个综合的通信概念。其包括上下文（</a:t>
            </a:r>
            <a:r>
              <a:rPr lang="en" altLang="zh-CN" dirty="0"/>
              <a:t>context</a:t>
            </a:r>
            <a:r>
              <a:rPr lang="zh-CN" altLang="en" dirty="0"/>
              <a:t>），</a:t>
            </a:r>
            <a:r>
              <a:rPr lang="zh-CN" altLang="en-US" dirty="0"/>
              <a:t>进程组（</a:t>
            </a:r>
            <a:r>
              <a:rPr lang="en" altLang="zh-CN" dirty="0"/>
              <a:t>group</a:t>
            </a:r>
            <a:r>
              <a:rPr lang="zh-CN" altLang="en" dirty="0"/>
              <a:t>），</a:t>
            </a:r>
            <a:r>
              <a:rPr lang="zh-CN" altLang="en-US" dirty="0"/>
              <a:t>虚拟处理器拓扑（</a:t>
            </a:r>
            <a:r>
              <a:rPr lang="en" altLang="zh-CN" dirty="0"/>
              <a:t>topology</a:t>
            </a:r>
            <a:r>
              <a:rPr lang="zh-CN" altLang="en" dirty="0"/>
              <a:t>）。</a:t>
            </a:r>
            <a:r>
              <a:rPr lang="zh-CN" altLang="en-US" b="1" dirty="0"/>
              <a:t>其中进程组是比较重要的概念，表示通信域中所有进程的集合。一个通信域对应一个进程组。</a:t>
            </a:r>
          </a:p>
        </p:txBody>
      </p:sp>
    </p:spTree>
    <p:extLst>
      <p:ext uri="{BB962C8B-B14F-4D97-AF65-F5344CB8AC3E}">
        <p14:creationId xmlns:p14="http://schemas.microsoft.com/office/powerpoint/2010/main" val="39608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什么是进程与进程组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进程（</a:t>
            </a:r>
            <a:r>
              <a:rPr lang="en" altLang="zh-CN" dirty="0"/>
              <a:t>process</a:t>
            </a:r>
            <a:r>
              <a:rPr lang="zh-CN" altLang="en" dirty="0"/>
              <a:t>）</a:t>
            </a:r>
            <a:r>
              <a:rPr lang="zh-CN" altLang="en-US" dirty="0"/>
              <a:t>与进程组（</a:t>
            </a:r>
            <a:r>
              <a:rPr lang="en" altLang="zh-CN" dirty="0"/>
              <a:t>group</a:t>
            </a:r>
            <a:r>
              <a:rPr lang="zh-CN" altLang="en" dirty="0"/>
              <a:t>）</a:t>
            </a:r>
            <a:r>
              <a:rPr lang="zh-CN" altLang="en-US" dirty="0"/>
              <a:t>关系：</a:t>
            </a:r>
            <a:endParaRPr lang="en-US" altLang="zh-CN" dirty="0"/>
          </a:p>
          <a:p>
            <a:pPr lvl="1"/>
            <a:r>
              <a:rPr lang="zh-CN" altLang="en-US" dirty="0"/>
              <a:t>每个进程客观上唯一的（一个进程对应一个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同一个进程可以属于多个进程组（每个进程在不同进程组中有个各自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同一个进程可以属于不同的进程组（</a:t>
            </a:r>
            <a:r>
              <a:rPr lang="en-US" altLang="zh-CN" dirty="0"/>
              <a:t>PID</a:t>
            </a:r>
            <a:r>
              <a:rPr lang="zh-CN" altLang="en-US" dirty="0"/>
              <a:t>），因此也可以属于不同的通信域。</a:t>
            </a:r>
          </a:p>
        </p:txBody>
      </p:sp>
    </p:spTree>
    <p:extLst>
      <p:ext uri="{BB962C8B-B14F-4D97-AF65-F5344CB8AC3E}">
        <p14:creationId xmlns:p14="http://schemas.microsoft.com/office/powerpoint/2010/main" val="10767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C5D8A3-F95D-BF6B-EA7E-A1653428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通信域与进程组之间的关系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82256C-D8D0-8DDF-018E-F1D3A946A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同一个进程，可以属于不同通信域；</a:t>
            </a:r>
            <a:endParaRPr lang="en-US" altLang="zh-CN" dirty="0"/>
          </a:p>
          <a:p>
            <a:r>
              <a:rPr lang="zh-CN" altLang="en-US" dirty="0"/>
              <a:t>同一个进程，可以同时参与不同通信域的通信，互不干扰。</a:t>
            </a:r>
          </a:p>
        </p:txBody>
      </p:sp>
    </p:spTree>
    <p:extLst>
      <p:ext uri="{BB962C8B-B14F-4D97-AF65-F5344CB8AC3E}">
        <p14:creationId xmlns:p14="http://schemas.microsoft.com/office/powerpoint/2010/main" val="93620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225</TotalTime>
  <Words>1627</Words>
  <Application>Microsoft Macintosh PowerPoint</Application>
  <PresentationFormat>自定义</PresentationFormat>
  <Paragraphs>284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微软雅黑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PowerPoint 演示文稿</vt:lpstr>
      <vt:lpstr>什么是通信域</vt:lpstr>
      <vt:lpstr>什么是通信域</vt:lpstr>
      <vt:lpstr>什么是进程与进程组</vt:lpstr>
      <vt:lpstr>通信域与进程组之间的关系</vt:lpstr>
      <vt:lpstr>PTD 并行在集群里面与模型的关系</vt:lpstr>
      <vt:lpstr>TP &amp;&amp; PP 通信域</vt:lpstr>
      <vt:lpstr>DP &amp;&amp; MP 通信域</vt:lpstr>
      <vt:lpstr>PowerPoint 演示文稿</vt:lpstr>
      <vt:lpstr>PyTorch 分布式训练依赖</vt:lpstr>
      <vt:lpstr>PyTorch 分布式训练依赖</vt:lpstr>
      <vt:lpstr>后端通信库支持度</vt:lpstr>
      <vt:lpstr>P2P Communication 操作 Step1</vt:lpstr>
      <vt:lpstr>P2P Communication 操作 Step2</vt:lpstr>
      <vt:lpstr>P2P Communication 操作 Step2</vt:lpstr>
      <vt:lpstr>P2P Communication 操作 Step3</vt:lpstr>
      <vt:lpstr>P2P Communication 操作 Step3</vt:lpstr>
      <vt:lpstr>PowerPoint 演示文稿</vt:lpstr>
      <vt:lpstr>Stream &amp; Event 基本概念</vt:lpstr>
      <vt:lpstr>Stream 基本概念</vt:lpstr>
      <vt:lpstr>Event 基本概念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反过来思考</vt:lpstr>
      <vt:lpstr>Stream &amp; Event 通信计算并行</vt:lpstr>
      <vt:lpstr>Stream &amp; Event 通信计算并行</vt:lpstr>
      <vt:lpstr>PowerPoint 演示文稿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9957</cp:revision>
  <cp:lastPrinted>2023-09-08T09:14:00Z</cp:lastPrinted>
  <dcterms:created xsi:type="dcterms:W3CDTF">2020-08-28T08:44:00Z</dcterms:created>
  <dcterms:modified xsi:type="dcterms:W3CDTF">2024-06-14T23:16:01Z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462BB72F07B6475AA0858E8334673FFD_12</vt:lpwstr>
  </property>
  <property fmtid="{D5CDD505-2E9C-101B-9397-08002B2CF9AE}" pid="10" name="KSOProductBuildVer">
    <vt:lpwstr>2052-12.1.0.16929</vt:lpwstr>
  </property>
</Properties>
</file>